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9"/>
  </p:notesMasterIdLst>
  <p:sldIdLst>
    <p:sldId id="299" r:id="rId2"/>
    <p:sldId id="305" r:id="rId3"/>
    <p:sldId id="309" r:id="rId4"/>
    <p:sldId id="310" r:id="rId5"/>
    <p:sldId id="306" r:id="rId6"/>
    <p:sldId id="303" r:id="rId7"/>
    <p:sldId id="272" r:id="rId8"/>
  </p:sldIdLst>
  <p:sldSz cx="12192000" cy="6858000"/>
  <p:notesSz cx="9144000" cy="68580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7" autoAdjust="0"/>
    <p:restoredTop sz="74966" autoAdjust="0"/>
  </p:normalViewPr>
  <p:slideViewPr>
    <p:cSldViewPr snapToGrid="0" showGuides="1">
      <p:cViewPr varScale="1">
        <p:scale>
          <a:sx n="94" d="100"/>
          <a:sy n="94" d="100"/>
        </p:scale>
        <p:origin x="1856"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One of the key features of the DHIS2 Android Capture app is the ability to capture data offline and then sync the data to the online server when you're able to get a connection again.</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This allows users to securely capture data in locations with little to no internet access, without having to write lots of information down on paper, and then enter the data manually later on, this can help prevent errors in the data capture process, as data can be captured on site, as well as reducing delays in reporting.</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So let's take a look at how you can capture data offline and then sync your data to your DHIS2 server with the Android Capture app.</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26765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noProof="0" dirty="0">
                <a:solidFill>
                  <a:srgbClr val="000000"/>
                </a:solidFill>
                <a:effectLst/>
                <a:latin typeface="Lato" panose="020F0502020204030203" pitchFamily="34" charset="0"/>
              </a:rPr>
              <a:t>First, turn off the </a:t>
            </a:r>
            <a:r>
              <a:rPr lang="en-US" sz="1800" b="0" i="0" u="none" strike="noStrike" noProof="0" dirty="0" err="1">
                <a:solidFill>
                  <a:srgbClr val="000000"/>
                </a:solidFill>
                <a:effectLst/>
                <a:latin typeface="Lato" panose="020F0502020204030203" pitchFamily="34" charset="0"/>
              </a:rPr>
              <a:t>wifi</a:t>
            </a:r>
            <a:r>
              <a:rPr lang="en-US" sz="1800" b="0" i="0" u="none" strike="noStrike" noProof="0" dirty="0">
                <a:solidFill>
                  <a:srgbClr val="000000"/>
                </a:solidFill>
                <a:effectLst/>
                <a:latin typeface="Lato" panose="020F0502020204030203" pitchFamily="34" charset="0"/>
              </a:rPr>
              <a:t> and data on your Android device. This will simulate being in an area without internet access.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Next, you'll need to register and complete the data entry for a dataset. For this example, open the list of RMN CAH data sets, then select one of the data sets to edit it. Then, enter data in the form. When you are done, tap on the save button, run through the data quality check and complete the data set.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Then go back into the data set home screen. After a few moments, you will notice that there is a circular double arrow on the right, next to the data set we just completed.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This is the sync button, meaning that the data have not been synced with the online server. The Android Capture app will store the data locally on the device, until the app syncs with the server.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You can tap on the sync button to try to sync the data with the online server. However, you will get a message saying the data are stored on the device only, as there is no network connection available. Tap on the list of datasets to close out of the sync dialogue box.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There are three possible ways we can sync the data stored on our device to the DHIS2 server. The first option is to let the app sync automatically based on the setup of the DHIS2 server the app is connected to, by default, this is scheduled once a day.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If we choose this option, all you need to do is make sure that you remain connected to the internet. The second option is to manually sync up each dataset individually. And the third option is to manually sync all of the data sets available in the app at once.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Now reconnect your device to the internet, to manually sync your current data set, tap on the arrows again. You will see a different message here, which indicates that the device now has an internet connection.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Tap send to send the data to the online DHIS2 server. The dialogue box will let you know when the synchronization has been started, as well as when it's completed. Tap on the list of data sets to close out of the sync dialogue box.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Now we can see that the sync button next to our data set has appeared. This indicates that the data have been synchronized with the DHIS2 server.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But what if you had entered data from multiple different data sets, periods and organization units?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For example, if you had entered data for both RMM CAH and COVID-19 surveillance, the fastest way to sync the data in this case would be to manually sync all data sets through the settings menu. From the homepage, tap on the menu icon, then tap on settings.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In the settings menu, there are a number of options available, including sync data. This field allows you to see when the last sync happened and set the syncing period for when a sync will run automatically.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You can also choose to manually sync all data from this menu. The sync data now button will perform a global syncing of your data to the online server. Notice that after running the sync, it will update the date and time that the data were last synced. </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r>
              <a:rPr lang="en-US" dirty="0">
                <a:solidFill>
                  <a:srgbClr val="000000"/>
                </a:solidFill>
                <a:effectLst/>
                <a:sym typeface=""/>
              </a:rPr>
              <a:t>In summary, data can be entered in the Android Capture app while offline. When you've reconnected to the internet, you can allow the device to automatically sync your data on a preset schedule or manually sync your data to the online server in a number of different ways, including syncing at the individual data set level for all organization units and periods for a data set, or by using the sync now button in the settings menu to sync all data sets on your device.</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p15:clr>
            <a:srgbClr val="F26B43"/>
          </p15:clr>
        </p15:guide>
        <p15:guide id="15" pos="3840">
          <p15:clr>
            <a:srgbClr val="F26B43"/>
          </p15:clr>
        </p15:guide>
        <p15:guide id="16" pos="336">
          <p15:clr>
            <a:srgbClr val="F26B43"/>
          </p15:clr>
        </p15:guide>
        <p15:guide id="17" pos="840">
          <p15:clr>
            <a:srgbClr val="F26B43"/>
          </p15:clr>
        </p15:guide>
        <p15:guide id="18" pos="1344">
          <p15:clr>
            <a:srgbClr val="F26B43"/>
          </p15:clr>
        </p15:guide>
        <p15:guide id="19" pos="6864">
          <p15:clr>
            <a:srgbClr val="F26B43"/>
          </p15:clr>
        </p15:guide>
        <p15:guide id="20" pos="7368">
          <p15:clr>
            <a:srgbClr val="F26B43"/>
          </p15:clr>
        </p15:guide>
        <p15:guide id="21" orient="horz" pos="312">
          <p15:clr>
            <a:srgbClr val="F26B43"/>
          </p15:clr>
        </p15:guide>
        <p15:guide id="22" orient="horz" pos="816">
          <p15:clr>
            <a:srgbClr val="F26B43"/>
          </p15:clr>
        </p15:guide>
        <p15:guide id="23" orient="horz" pos="1176">
          <p15:clr>
            <a:srgbClr val="F26B43"/>
          </p15:clr>
        </p15:guide>
        <p15:guide id="24" orient="horz" pos="3432">
          <p15:clr>
            <a:srgbClr val="F26B43"/>
          </p15:clr>
        </p15:guide>
        <p15:guide id="25" orient="horz" pos="3768">
          <p15:clr>
            <a:srgbClr val="F26B43"/>
          </p15:clr>
        </p15:guide>
        <p15:guide id="26" pos="63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0215" y="-4516337"/>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Android Capture app </a:t>
            </a:r>
          </a:p>
          <a:p>
            <a:r>
              <a:rPr lang="en-US" dirty="0"/>
              <a:t>for data entry: Offline data entry</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7096368B-3D32-427C-985F-0FE3E3C4D453}"/>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Android Capture App</a:t>
            </a:r>
          </a:p>
        </p:txBody>
      </p:sp>
      <p:grpSp>
        <p:nvGrpSpPr>
          <p:cNvPr id="31" name="Group 30">
            <a:extLst>
              <a:ext uri="{FF2B5EF4-FFF2-40B4-BE49-F238E27FC236}">
                <a16:creationId xmlns:a16="http://schemas.microsoft.com/office/drawing/2014/main" id="{9E904469-FE81-479E-ABA2-166F0BA62963}"/>
              </a:ext>
            </a:extLst>
          </p:cNvPr>
          <p:cNvGrpSpPr/>
          <p:nvPr/>
        </p:nvGrpSpPr>
        <p:grpSpPr>
          <a:xfrm>
            <a:off x="7731323" y="2071303"/>
            <a:ext cx="1014639" cy="1184673"/>
            <a:chOff x="3861264" y="1789304"/>
            <a:chExt cx="690944" cy="806733"/>
          </a:xfrm>
        </p:grpSpPr>
        <p:sp>
          <p:nvSpPr>
            <p:cNvPr id="32" name="Freeform: Shape 31">
              <a:extLst>
                <a:ext uri="{FF2B5EF4-FFF2-40B4-BE49-F238E27FC236}">
                  <a16:creationId xmlns:a16="http://schemas.microsoft.com/office/drawing/2014/main" id="{0131ACC8-ED83-4DD0-911D-6E39AB323FB8}"/>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5E62FFC-ED7E-42D9-8DFB-CDD1C5560829}"/>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58FBBAB-075E-409D-81DC-1E3238415E2B}"/>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56F3266-378E-4EF1-866C-C363345230EC}"/>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62A6AE92-58C2-4800-AC20-59AB72B8AFAC}"/>
              </a:ext>
            </a:extLst>
          </p:cNvPr>
          <p:cNvCxnSpPr>
            <a:cxnSpLocks/>
          </p:cNvCxnSpPr>
          <p:nvPr/>
        </p:nvCxnSpPr>
        <p:spPr>
          <a:xfrm flipV="1">
            <a:off x="7742361" y="2221828"/>
            <a:ext cx="1105256" cy="1008445"/>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8CC81D54-DC9C-49AA-AAE6-61A75839DCE0}"/>
              </a:ext>
            </a:extLst>
          </p:cNvPr>
          <p:cNvGrpSpPr/>
          <p:nvPr/>
        </p:nvGrpSpPr>
        <p:grpSpPr>
          <a:xfrm>
            <a:off x="2036682" y="2267404"/>
            <a:ext cx="2938405" cy="3269032"/>
            <a:chOff x="3983815" y="2267404"/>
            <a:chExt cx="2938405" cy="3269032"/>
          </a:xfrm>
        </p:grpSpPr>
        <p:sp>
          <p:nvSpPr>
            <p:cNvPr id="38" name="Freeform: Shape 37">
              <a:extLst>
                <a:ext uri="{FF2B5EF4-FFF2-40B4-BE49-F238E27FC236}">
                  <a16:creationId xmlns:a16="http://schemas.microsoft.com/office/drawing/2014/main" id="{C0A2F3C2-0044-47A1-9033-EE51176DDD09}"/>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9DCABD0-FCBA-4134-BA89-8AED4CB907DE}"/>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CDC45E9-772D-4B54-B053-295C8A175FC3}"/>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1" name="Graphic 24">
              <a:extLst>
                <a:ext uri="{FF2B5EF4-FFF2-40B4-BE49-F238E27FC236}">
                  <a16:creationId xmlns:a16="http://schemas.microsoft.com/office/drawing/2014/main" id="{7D3BD524-49C2-42F9-AEBF-221D0601DFE2}"/>
                </a:ext>
              </a:extLst>
            </p:cNvPr>
            <p:cNvGrpSpPr/>
            <p:nvPr/>
          </p:nvGrpSpPr>
          <p:grpSpPr>
            <a:xfrm>
              <a:off x="5284649" y="2267404"/>
              <a:ext cx="1637571" cy="3269032"/>
              <a:chOff x="7215570" y="2153114"/>
              <a:chExt cx="1637571" cy="3269032"/>
            </a:xfrm>
          </p:grpSpPr>
          <p:sp>
            <p:nvSpPr>
              <p:cNvPr id="48" name="Freeform: Shape 47">
                <a:extLst>
                  <a:ext uri="{FF2B5EF4-FFF2-40B4-BE49-F238E27FC236}">
                    <a16:creationId xmlns:a16="http://schemas.microsoft.com/office/drawing/2014/main" id="{17F3E5DE-199F-429B-9282-A58CA198C1EE}"/>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A13A575-5031-454F-95EA-68B20F333301}"/>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EF594BB-D678-448F-9BCB-FAF9A1129EA0}"/>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a:p>
            </p:txBody>
          </p:sp>
        </p:grpSp>
        <p:sp>
          <p:nvSpPr>
            <p:cNvPr id="42" name="Rectangle 41">
              <a:extLst>
                <a:ext uri="{FF2B5EF4-FFF2-40B4-BE49-F238E27FC236}">
                  <a16:creationId xmlns:a16="http://schemas.microsoft.com/office/drawing/2014/main" id="{3D487D25-20AB-469E-9A85-D8E71DB059F6}"/>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aphic 9">
              <a:extLst>
                <a:ext uri="{FF2B5EF4-FFF2-40B4-BE49-F238E27FC236}">
                  <a16:creationId xmlns:a16="http://schemas.microsoft.com/office/drawing/2014/main" id="{EAAB46F9-1D8B-407D-805C-708BB38CCFF2}"/>
                </a:ext>
              </a:extLst>
            </p:cNvPr>
            <p:cNvGrpSpPr/>
            <p:nvPr/>
          </p:nvGrpSpPr>
          <p:grpSpPr>
            <a:xfrm>
              <a:off x="4543460" y="3146397"/>
              <a:ext cx="1250336" cy="1484983"/>
              <a:chOff x="4761631" y="2859591"/>
              <a:chExt cx="1372353" cy="1629899"/>
            </a:xfrm>
          </p:grpSpPr>
          <p:sp>
            <p:nvSpPr>
              <p:cNvPr id="44" name="Freeform: Shape 43">
                <a:extLst>
                  <a:ext uri="{FF2B5EF4-FFF2-40B4-BE49-F238E27FC236}">
                    <a16:creationId xmlns:a16="http://schemas.microsoft.com/office/drawing/2014/main" id="{3E67DB76-D8F6-4BC6-8F1A-FDD011FFDA9D}"/>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E8398FBC-8A02-4256-B018-78410EDA8979}"/>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DC2C0FAA-7A44-47A4-95A5-AFF61B19FB07}"/>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1092DAF4-7219-40FD-8DF4-E04F2A1C4E5E}"/>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pic>
        <p:nvPicPr>
          <p:cNvPr id="51" name="Graphic 50">
            <a:extLst>
              <a:ext uri="{FF2B5EF4-FFF2-40B4-BE49-F238E27FC236}">
                <a16:creationId xmlns:a16="http://schemas.microsoft.com/office/drawing/2014/main" id="{4F40264F-B880-4A48-B2AA-E294171C0D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7512" y="4081630"/>
            <a:ext cx="1239700" cy="1444208"/>
          </a:xfrm>
          <a:prstGeom prst="rect">
            <a:avLst/>
          </a:prstGeom>
        </p:spPr>
      </p:pic>
      <p:cxnSp>
        <p:nvCxnSpPr>
          <p:cNvPr id="52" name="Connector: Elbow 51">
            <a:extLst>
              <a:ext uri="{FF2B5EF4-FFF2-40B4-BE49-F238E27FC236}">
                <a16:creationId xmlns:a16="http://schemas.microsoft.com/office/drawing/2014/main" id="{DDAD86C5-BA5C-4B7C-8665-B0F02D04ECC5}"/>
              </a:ext>
            </a:extLst>
          </p:cNvPr>
          <p:cNvCxnSpPr>
            <a:cxnSpLocks/>
          </p:cNvCxnSpPr>
          <p:nvPr/>
        </p:nvCxnSpPr>
        <p:spPr>
          <a:xfrm>
            <a:off x="4975087" y="3775934"/>
            <a:ext cx="2508938" cy="927374"/>
          </a:xfrm>
          <a:prstGeom prst="bentConnector3">
            <a:avLst/>
          </a:prstGeom>
          <a:ln w="57150" cap="rnd">
            <a:solidFill>
              <a:srgbClr val="276696"/>
            </a:solidFill>
            <a:prstDash val="sysDot"/>
            <a:headEnd type="none" w="lg" len="lg"/>
            <a:tailEnd type="stealt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spd="slow" p14:dur="2000" advTm="13795"/>
    </mc:Choice>
    <mc:Fallback xmlns="">
      <p:transition spd="slow" advTm="13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2" presetClass="entr" presetSubtype="8"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 calcmode="lin" valueType="num">
                                      <p:cBhvr additive="base">
                                        <p:cTn id="10" dur="500" fill="hold"/>
                                        <p:tgtEl>
                                          <p:spTgt spid="37"/>
                                        </p:tgtEl>
                                        <p:attrNameLst>
                                          <p:attrName>ppt_x</p:attrName>
                                        </p:attrNameLst>
                                      </p:cBhvr>
                                      <p:tavLst>
                                        <p:tav tm="0">
                                          <p:val>
                                            <p:strVal val="0-#ppt_w/2"/>
                                          </p:val>
                                        </p:tav>
                                        <p:tav tm="100000">
                                          <p:val>
                                            <p:strVal val="#ppt_x"/>
                                          </p:val>
                                        </p:tav>
                                      </p:tavLst>
                                    </p:anim>
                                    <p:anim calcmode="lin" valueType="num">
                                      <p:cBhvr additive="base">
                                        <p:cTn id="11"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500"/>
                                        <p:tgtEl>
                                          <p:spTgt spid="52"/>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a:r>
              <a:rPr lang="en-US" dirty="0"/>
              <a:t>Offline data entry the Android Capture app…</a:t>
            </a:r>
          </a:p>
        </p:txBody>
      </p:sp>
      <p:sp>
        <p:nvSpPr>
          <p:cNvPr id="37" name="TextBox 36">
            <a:extLst>
              <a:ext uri="{FF2B5EF4-FFF2-40B4-BE49-F238E27FC236}">
                <a16:creationId xmlns:a16="http://schemas.microsoft.com/office/drawing/2014/main" id="{1B1165E2-EF56-440D-ABA0-A1100CE43845}"/>
              </a:ext>
            </a:extLst>
          </p:cNvPr>
          <p:cNvSpPr txBox="1"/>
          <p:nvPr/>
        </p:nvSpPr>
        <p:spPr>
          <a:xfrm>
            <a:off x="5980012" y="2351451"/>
            <a:ext cx="4142324"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Capture data in locations with little to no internet access</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Android Capture App</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22" name="TextBox 21">
            <a:extLst>
              <a:ext uri="{FF2B5EF4-FFF2-40B4-BE49-F238E27FC236}">
                <a16:creationId xmlns:a16="http://schemas.microsoft.com/office/drawing/2014/main" id="{1EC24789-B422-45A9-989D-57E1346BF0FF}"/>
              </a:ext>
            </a:extLst>
          </p:cNvPr>
          <p:cNvSpPr txBox="1"/>
          <p:nvPr/>
        </p:nvSpPr>
        <p:spPr>
          <a:xfrm>
            <a:off x="5980012" y="3655424"/>
            <a:ext cx="4142324"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Help prevent errors in the data capture process</a:t>
            </a:r>
          </a:p>
        </p:txBody>
      </p:sp>
      <p:sp>
        <p:nvSpPr>
          <p:cNvPr id="23" name="TextBox 22">
            <a:extLst>
              <a:ext uri="{FF2B5EF4-FFF2-40B4-BE49-F238E27FC236}">
                <a16:creationId xmlns:a16="http://schemas.microsoft.com/office/drawing/2014/main" id="{E0B7FF17-3C2A-49B2-A482-6E7EC776CAAC}"/>
              </a:ext>
            </a:extLst>
          </p:cNvPr>
          <p:cNvSpPr txBox="1"/>
          <p:nvPr/>
        </p:nvSpPr>
        <p:spPr>
          <a:xfrm>
            <a:off x="5980012" y="4590065"/>
            <a:ext cx="4142324"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Reduces delays in reporting</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spd="slow" advTm="24648">
        <p159:morph option="byObject"/>
      </p:transition>
    </mc:Choice>
    <mc:Fallback xmlns="">
      <p:transition spd="slow" advTm="246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a:r>
              <a:rPr lang="en-US" dirty="0"/>
              <a:t>In this lesson, you will learn…</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70163" y="2869236"/>
            <a:ext cx="4477633"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capture data offline</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Android Capture App</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22" name="TextBox 21">
            <a:extLst>
              <a:ext uri="{FF2B5EF4-FFF2-40B4-BE49-F238E27FC236}">
                <a16:creationId xmlns:a16="http://schemas.microsoft.com/office/drawing/2014/main" id="{8ADFB6FF-274F-432B-AF90-7A3169E0D142}"/>
              </a:ext>
            </a:extLst>
          </p:cNvPr>
          <p:cNvSpPr txBox="1"/>
          <p:nvPr/>
        </p:nvSpPr>
        <p:spPr>
          <a:xfrm>
            <a:off x="6070163" y="3527100"/>
            <a:ext cx="4477633"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sync the data to your DHIS2 server</a:t>
            </a:r>
          </a:p>
        </p:txBody>
      </p:sp>
    </p:spTree>
    <p:custDataLst>
      <p:tags r:id="rId1"/>
    </p:custDataLst>
    <p:extLst>
      <p:ext uri="{BB962C8B-B14F-4D97-AF65-F5344CB8AC3E}">
        <p14:creationId xmlns:p14="http://schemas.microsoft.com/office/powerpoint/2010/main" val="2068176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460" advTm="10781">
        <p159:morph option="byObject"/>
      </p:transition>
    </mc:Choice>
    <mc:Fallback xmlns="">
      <p:transition spd="slow" advTm="107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813FC2-6EBF-03ED-1C6C-263F2A6B87D0}"/>
              </a:ext>
            </a:extLst>
          </p:cNvPr>
          <p:cNvSpPr txBox="1"/>
          <p:nvPr/>
        </p:nvSpPr>
        <p:spPr>
          <a:xfrm>
            <a:off x="5049672" y="3429000"/>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solidFill>
                  <a:schemeClr val="bg1"/>
                </a:solidFill>
              </a:rPr>
              <a:t>Demo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spd="slow" p14:dur="2000" advTm="228300"/>
    </mc:Choice>
    <mc:Fallback xmlns="">
      <p:transition spd="slow" advTm="2283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a:r>
              <a:rPr lang="en-US"/>
              <a:t>Summary</a:t>
            </a:r>
          </a:p>
        </p:txBody>
      </p:sp>
      <p:sp>
        <p:nvSpPr>
          <p:cNvPr id="23" name="TextBox 22">
            <a:extLst>
              <a:ext uri="{FF2B5EF4-FFF2-40B4-BE49-F238E27FC236}">
                <a16:creationId xmlns:a16="http://schemas.microsoft.com/office/drawing/2014/main" id="{E631716D-744D-4C05-BBD0-7F832E345588}"/>
              </a:ext>
            </a:extLst>
          </p:cNvPr>
          <p:cNvSpPr txBox="1"/>
          <p:nvPr/>
        </p:nvSpPr>
        <p:spPr>
          <a:xfrm>
            <a:off x="5880013" y="1721012"/>
            <a:ext cx="5600701" cy="4719562"/>
          </a:xfrm>
          <a:prstGeom prst="rect">
            <a:avLst/>
          </a:prstGeom>
          <a:noFill/>
        </p:spPr>
        <p:txBody>
          <a:bodyPr wrap="square" rtlCol="0">
            <a:spAutoFit/>
          </a:bodyPr>
          <a:lstStyle/>
          <a:p>
            <a:pPr marL="457200" indent="-457200">
              <a:lnSpc>
                <a:spcPts val="3300"/>
              </a:lnSpc>
              <a:buClr>
                <a:srgbClr val="008CCF"/>
              </a:buClr>
              <a:buFont typeface="Arial" panose="020B0604020202020204" pitchFamily="34" charset="0"/>
              <a:buChar char="•"/>
            </a:pPr>
            <a:r>
              <a:rPr lang="en-US" sz="2400" dirty="0"/>
              <a:t>Data can be entered while offline</a:t>
            </a:r>
          </a:p>
          <a:p>
            <a:pPr marL="457200" indent="-457200">
              <a:lnSpc>
                <a:spcPts val="3300"/>
              </a:lnSpc>
              <a:buClr>
                <a:srgbClr val="008CCF"/>
              </a:buClr>
              <a:buFont typeface="Arial" panose="020B0604020202020204" pitchFamily="34" charset="0"/>
              <a:buChar char="•"/>
            </a:pPr>
            <a:r>
              <a:rPr lang="en-US" sz="2400" dirty="0"/>
              <a:t>When reconnected to the internet:</a:t>
            </a:r>
          </a:p>
          <a:p>
            <a:pPr marL="914400" lvl="1" indent="-457200">
              <a:lnSpc>
                <a:spcPts val="3300"/>
              </a:lnSpc>
              <a:buClr>
                <a:srgbClr val="008CCF"/>
              </a:buClr>
              <a:buFont typeface="Arial" panose="020B0604020202020204" pitchFamily="34" charset="0"/>
              <a:buChar char="•"/>
            </a:pPr>
            <a:r>
              <a:rPr lang="en-US" sz="2400" dirty="0"/>
              <a:t>Allow the device to automatically sync</a:t>
            </a:r>
          </a:p>
          <a:p>
            <a:pPr marL="914400" lvl="1" indent="-457200">
              <a:lnSpc>
                <a:spcPts val="3300"/>
              </a:lnSpc>
              <a:buClr>
                <a:srgbClr val="008CCF"/>
              </a:buClr>
              <a:buFont typeface="Arial" panose="020B0604020202020204" pitchFamily="34" charset="0"/>
              <a:buChar char="•"/>
            </a:pPr>
            <a:r>
              <a:rPr lang="en-US" sz="2400" dirty="0"/>
              <a:t>Manually sync:</a:t>
            </a:r>
          </a:p>
          <a:p>
            <a:pPr marL="1371600" lvl="2" indent="-457200">
              <a:lnSpc>
                <a:spcPts val="3300"/>
              </a:lnSpc>
              <a:buClr>
                <a:srgbClr val="008CCF"/>
              </a:buClr>
              <a:buFont typeface="Wingdings" panose="05000000000000000000" pitchFamily="2" charset="2"/>
              <a:buChar char="ü"/>
            </a:pPr>
            <a:r>
              <a:rPr lang="en-US" sz="2400" dirty="0"/>
              <a:t>Individual data set</a:t>
            </a:r>
          </a:p>
          <a:p>
            <a:pPr marL="1371600" lvl="2" indent="-457200">
              <a:lnSpc>
                <a:spcPts val="3300"/>
              </a:lnSpc>
              <a:buClr>
                <a:srgbClr val="008CCF"/>
              </a:buClr>
              <a:buFont typeface="Wingdings" panose="05000000000000000000" pitchFamily="2" charset="2"/>
              <a:buChar char="ü"/>
            </a:pPr>
            <a:r>
              <a:rPr lang="en-US" sz="2400" dirty="0"/>
              <a:t>All </a:t>
            </a:r>
            <a:r>
              <a:rPr lang="en-US" sz="2400" dirty="0" err="1"/>
              <a:t>organisation</a:t>
            </a:r>
            <a:r>
              <a:rPr lang="en-US" sz="2400" dirty="0"/>
              <a:t> units and periods for a data set</a:t>
            </a:r>
          </a:p>
          <a:p>
            <a:pPr marL="1371600" lvl="2" indent="-457200">
              <a:lnSpc>
                <a:spcPts val="3300"/>
              </a:lnSpc>
              <a:buClr>
                <a:srgbClr val="008CCF"/>
              </a:buClr>
              <a:buFont typeface="Wingdings" panose="05000000000000000000" pitchFamily="2" charset="2"/>
              <a:buChar char="ü"/>
            </a:pPr>
            <a:r>
              <a:rPr lang="en-US" sz="2400" dirty="0"/>
              <a:t>Using the Sync now button to sync all data sets</a:t>
            </a:r>
          </a:p>
        </p:txBody>
      </p:sp>
      <p:sp>
        <p:nvSpPr>
          <p:cNvPr id="6" name="Rectangle: Rounded Corners 5">
            <a:extLst>
              <a:ext uri="{FF2B5EF4-FFF2-40B4-BE49-F238E27FC236}">
                <a16:creationId xmlns:a16="http://schemas.microsoft.com/office/drawing/2014/main" id="{69C585D7-5883-47FF-B1AA-E7C6B0D1FB52}"/>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Android Capture App</a:t>
            </a:r>
          </a:p>
        </p:txBody>
      </p:sp>
      <p:grpSp>
        <p:nvGrpSpPr>
          <p:cNvPr id="7" name="Group 6">
            <a:extLst>
              <a:ext uri="{FF2B5EF4-FFF2-40B4-BE49-F238E27FC236}">
                <a16:creationId xmlns:a16="http://schemas.microsoft.com/office/drawing/2014/main" id="{953AF3CC-D252-4363-9320-5D027FCDC496}"/>
              </a:ext>
            </a:extLst>
          </p:cNvPr>
          <p:cNvGrpSpPr/>
          <p:nvPr/>
        </p:nvGrpSpPr>
        <p:grpSpPr>
          <a:xfrm>
            <a:off x="2036682" y="2267404"/>
            <a:ext cx="2938405" cy="3269032"/>
            <a:chOff x="3983815" y="2267404"/>
            <a:chExt cx="2938405" cy="3269032"/>
          </a:xfrm>
        </p:grpSpPr>
        <p:sp>
          <p:nvSpPr>
            <p:cNvPr id="8" name="Freeform: Shape 7">
              <a:extLst>
                <a:ext uri="{FF2B5EF4-FFF2-40B4-BE49-F238E27FC236}">
                  <a16:creationId xmlns:a16="http://schemas.microsoft.com/office/drawing/2014/main" id="{60D76861-6184-4022-98BF-95A3E07D2A7C}"/>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34689C8-BF6F-4A05-B8EB-526DF6A13FE7}"/>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6FDD882-7400-489B-AC7B-089AD6BA6F26}"/>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11" name="Graphic 24">
              <a:extLst>
                <a:ext uri="{FF2B5EF4-FFF2-40B4-BE49-F238E27FC236}">
                  <a16:creationId xmlns:a16="http://schemas.microsoft.com/office/drawing/2014/main" id="{692C1139-4DF8-4E96-8726-CFCDA9F8D0CC}"/>
                </a:ext>
              </a:extLst>
            </p:cNvPr>
            <p:cNvGrpSpPr/>
            <p:nvPr/>
          </p:nvGrpSpPr>
          <p:grpSpPr>
            <a:xfrm>
              <a:off x="5284649" y="2267404"/>
              <a:ext cx="1637571" cy="3269032"/>
              <a:chOff x="7215570" y="2153114"/>
              <a:chExt cx="1637571" cy="3269032"/>
            </a:xfrm>
          </p:grpSpPr>
          <p:sp>
            <p:nvSpPr>
              <p:cNvPr id="18" name="Freeform: Shape 17">
                <a:extLst>
                  <a:ext uri="{FF2B5EF4-FFF2-40B4-BE49-F238E27FC236}">
                    <a16:creationId xmlns:a16="http://schemas.microsoft.com/office/drawing/2014/main" id="{83BCC2FA-49F2-4006-8076-AF14674645F5}"/>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F869FFB-6669-4AE1-A984-80FAEC21FB79}"/>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15AB83A-6932-47E4-A75C-6D18D968C249}"/>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D2FC4339-6D12-4E38-8E7C-6815160BB5BE}"/>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aphic 9">
              <a:extLst>
                <a:ext uri="{FF2B5EF4-FFF2-40B4-BE49-F238E27FC236}">
                  <a16:creationId xmlns:a16="http://schemas.microsoft.com/office/drawing/2014/main" id="{3DC51D2B-EFD6-4591-A449-C61AD92C653D}"/>
                </a:ext>
              </a:extLst>
            </p:cNvPr>
            <p:cNvGrpSpPr/>
            <p:nvPr/>
          </p:nvGrpSpPr>
          <p:grpSpPr>
            <a:xfrm>
              <a:off x="4543460" y="3146397"/>
              <a:ext cx="1250336" cy="1484983"/>
              <a:chOff x="4761631" y="2859591"/>
              <a:chExt cx="1372353" cy="1629899"/>
            </a:xfrm>
          </p:grpSpPr>
          <p:sp>
            <p:nvSpPr>
              <p:cNvPr id="14" name="Freeform: Shape 13">
                <a:extLst>
                  <a:ext uri="{FF2B5EF4-FFF2-40B4-BE49-F238E27FC236}">
                    <a16:creationId xmlns:a16="http://schemas.microsoft.com/office/drawing/2014/main" id="{42EB00E7-3F31-4404-BF68-46222FF419BA}"/>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884FCADB-5FB4-449D-9499-8C585B1C0535}"/>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FDF3B096-2F5D-4F74-94D9-3FF36316E780}"/>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424E2452-9B21-4106-9591-EB6A38C3617E}"/>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spd="slow" p14:dur="2000" advTm="31920"/>
    </mc:Choice>
    <mc:Fallback xmlns="">
      <p:transition spd="slow" advTm="319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500"/>
                                        <p:tgtEl>
                                          <p:spTgt spid="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animEffect transition="in" filter="fade">
                                      <p:cBhvr>
                                        <p:cTn id="27" dur="500"/>
                                        <p:tgtEl>
                                          <p:spTgt spid="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xEl>
                                              <p:pRg st="3" end="3"/>
                                            </p:txEl>
                                          </p:spTgt>
                                        </p:tgtEl>
                                        <p:attrNameLst>
                                          <p:attrName>style.visibility</p:attrName>
                                        </p:attrNameLst>
                                      </p:cBhvr>
                                      <p:to>
                                        <p:strVal val="visible"/>
                                      </p:to>
                                    </p:set>
                                    <p:animEffect transition="in" filter="fade">
                                      <p:cBhvr>
                                        <p:cTn id="32" dur="500"/>
                                        <p:tgtEl>
                                          <p:spTgt spid="2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xEl>
                                              <p:pRg st="4" end="4"/>
                                            </p:txEl>
                                          </p:spTgt>
                                        </p:tgtEl>
                                        <p:attrNameLst>
                                          <p:attrName>style.visibility</p:attrName>
                                        </p:attrNameLst>
                                      </p:cBhvr>
                                      <p:to>
                                        <p:strVal val="visible"/>
                                      </p:to>
                                    </p:set>
                                    <p:animEffect transition="in" filter="fade">
                                      <p:cBhvr>
                                        <p:cTn id="37" dur="500"/>
                                        <p:tgtEl>
                                          <p:spTgt spid="2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xEl>
                                              <p:pRg st="5" end="5"/>
                                            </p:txEl>
                                          </p:spTgt>
                                        </p:tgtEl>
                                        <p:attrNameLst>
                                          <p:attrName>style.visibility</p:attrName>
                                        </p:attrNameLst>
                                      </p:cBhvr>
                                      <p:to>
                                        <p:strVal val="visible"/>
                                      </p:to>
                                    </p:set>
                                    <p:animEffect transition="in" filter="fade">
                                      <p:cBhvr>
                                        <p:cTn id="42" dur="500"/>
                                        <p:tgtEl>
                                          <p:spTgt spid="2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xEl>
                                              <p:pRg st="6" end="6"/>
                                            </p:txEl>
                                          </p:spTgt>
                                        </p:tgtEl>
                                        <p:attrNameLst>
                                          <p:attrName>style.visibility</p:attrName>
                                        </p:attrNameLst>
                                      </p:cBhvr>
                                      <p:to>
                                        <p:strVal val="visible"/>
                                      </p:to>
                                    </p:set>
                                    <p:animEffect transition="in" filter="fade">
                                      <p:cBhvr>
                                        <p:cTn id="47" dur="500"/>
                                        <p:tgtEl>
                                          <p:spTgt spid="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OUTPUT_FOLDER" val="[[&quot;\uFFFD\u007F\uFFFD\uFFFD{6BE92DC9-446C-4AE2-8C04-F8B8C6EF443B}&quot;,&quot;C:\\Users\\alita\\Documents\\0. Clientes LOCAL\\DHIS2\\Fundamentals\\2.0\\Data Capture and validation\\M2&quot;],[&quot;W\uFFFD\uFFFD\uFFFD{0EE2C415-B14D-4F68-A37A-B962E8EEF89A}&quot;,&quot;C:\\Users\\Grant\\Desktop&quot;]]"/>
  <p:tag name="ISPRING_SCREEN_RECS_UPDATED" val="C:\Users\alita\Documents\0. Clientes LOCAL\DHIS2\Fundamentals\2.0\Data Capture and validation\M2\2.3.3 Using the Android Capture app - Part 3_1\"/>
  <p:tag name="ISPRING_RESOURCE_FOLDER" val="C:\Users\alita\Documents\0. Clientes LOCAL\DHIS2\Fundamentals\2.0\Data Capture and validation\M2\2.3.3 Using the Android Capture app - Part 3_1\"/>
  <p:tag name="ISPRING_RESOURCE_FOLDER_STATIC" val="C:\Users\alita\Documents\0. Clientes LOCAL\DHIS2\Fundamentals\2.0\Data Capture and validation\M2\2.3.3 Using the Android Capture app - Part 3_1\"/>
  <p:tag name="ISPRING_PRESENTATION_PATH" val="C:\Users\alita\Documents\0. Clientes LOCAL\DHIS2\Fundamentals\2.0\Data Capture and validation\M2\2.3.3 Using the Android Capture app - Part 3.pptx"/>
  <p:tag name="FLASHSPRING_ZOOM_TAG" val="76"/>
  <p:tag name="ISPRING_PRESENTATION_INFO_2" val="&lt;?xml version=&quot;1.0&quot; encoding=&quot;UTF-8&quot; standalone=&quot;no&quot; ?&gt;&#10;&lt;presentation2&gt;&#10;&#10;  &lt;slides&gt;&#10;    &lt;slide id=&quot;{CF7CC15E-7397-4485-8058-1AE838A586C3}&quot; pptId=&quot;299&quot;/&gt;&#10;    &lt;slide id=&quot;{B9C69B1D-3650-4CF6-9EEE-D9A579C88B9F}&quot; pptId=&quot;305&quot;/&gt;&#10;    &lt;slide id=&quot;{D1BE28F1-AC9B-43FA-B449-3C6E6B736D0C}&quot; pptId=&quot;309&quot;/&gt;&#10;    &lt;slide id=&quot;{5970652D-72F1-46D9-8A0F-81CE1739E207}&quot; pptId=&quot;310&quot;/&gt;&#10;    &lt;slide id=&quot;{09EDA59D-0A37-4295-B32A-A05AD3632948}&quot; pptId=&quot;306&quot;/&gt;&#10;    &lt;slide id=&quot;{AFA81D8A-EB6F-4DCF-9AF8-53226E248742}&quot; pptId=&quot;303&quot;/&gt;&#10;    &lt;slide id=&quot;{95977C86-0899-463B-8281-E14AB09BBD58}&quot; pptId=&quot;272&quot;/&gt;&#10;  &lt;/slides&gt;&#10;&#10;  &lt;narration&gt;&#10;    &lt;audioTracks&gt;&#10;      &lt;audioTrack muted=&quot;false&quot; name=&quot;intro&quot; resource=&quot;c473629b&quot; slideId=&quot;{CF7CC15E-7397-4485-8058-1AE838A586C3}&quot; startTime=&quot;0&quot; stepIndex=&quot;0&quot; volume=&quot;1&quot;&gt;&#10;        &lt;audio channels=&quot;2&quot; format=&quot;fltp&quot; sampleRate=&quot;44100&quot;/&gt;&#10;      &lt;/audioTrack&gt;&#10;      &lt;audioTrack muted=&quot;false&quot; name=&quot;outro&quot; resource=&quot;7681eb32&quot; slideId=&quot;{95977C86-0899-463B-8281-E14AB09BBD58}&quot; startTime=&quot;0&quot; stepIndex=&quot;0&quot; volume=&quot;1&quot;&gt;&#10;        &lt;audio channels=&quot;2&quot; format=&quot;fltp&quot; sampleRate=&quot;44100&quot;/&gt;&#10;      &lt;/audioTrack&gt;&#10;      &lt;audioTrack muted=&quot;false&quot; name=&quot;Slide 2 Copy&quot; resource=&quot;041da033&quot; slideId=&quot;{B9C69B1D-3650-4CF6-9EEE-D9A579C88B9F}&quot; startTime=&quot;0&quot; stepIndex=&quot;0&quot; volume=&quot;1&quot;&gt;&#10;        &lt;audio channels=&quot;2&quot; format=&quot;fltp&quot; sampleRate=&quot;48000&quot;/&gt;&#10;      &lt;/audioTrack&gt;&#10;      &lt;audioTrack muted=&quot;false&quot; name=&quot;Slide 3 Copy&quot; resource=&quot;470768ab&quot; slideId=&quot;{D1BE28F1-AC9B-43FA-B449-3C6E6B736D0C}&quot; startTime=&quot;0&quot; stepIndex=&quot;0&quot; volume=&quot;1&quot;&gt;&#10;        &lt;audio channels=&quot;2&quot; format=&quot;fltp&quot; sampleRate=&quot;48000&quot;/&gt;&#10;      &lt;/audioTrack&gt;&#10;      &lt;audioTrack muted=&quot;false&quot; name=&quot;Text-to-speech clip — Audio  3&quot; resource=&quot;7b417324&quot; slideId=&quot;{5970652D-72F1-46D9-8A0F-81CE1739E207}&quot; startTime=&quot;0&quot; stepIndex=&quot;0&quot; volume=&quot;1&quot;&gt;&#10;        &lt;audio channels=&quot;2&quot; format=&quot;fltp&quot; sampleRate=&quot;48000&quot;/&gt;&#10;      &lt;/audioTrack&gt;&#10;      &lt;audioTrack muted=&quot;false&quot; name=&quot;Text-to-speech clip — Audio  4&quot; resource=&quot;490c8184&quot; slideId=&quot;{AFA81D8A-EB6F-4DCF-9AF8-53226E248742}&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KYI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YI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YI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mCF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YI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mCFBUjnP2+moAAADlAAAAHAAAAG5vbmUvaHRtbF9za2luX3NldHRpbmdzLmpzb26r5lIAAqUcJQUrhWowG8xPKi0pyc/TS87PK0nNK9HLyy/KTQSrUVJ2AwMlHZyK88tSiwgoTUtMTkUx1NTIwskFp0qEiSZO5i7OlsjqChLTU/WSEpOz04vyS/NSIMqcXV0MXYyVwKpquWoBUEsDBBQAAgAIAKYI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RW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Fb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0Vt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RW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0Vt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NFb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RW3FUlBOzImkAAABuAAAAHAAAAHVuaXZlcnNhbC9sb2NhbF9zZXR0aW5ncy54bWwNzDEOgzAMQNGdU1jeKe3WgcDGVpbSA1jERZEcG5GA4PZk+8PTb/szChy8pWDq8PV4IrDO5oMuDn/TUL8RUib1JKbsUA2h76pWbCb5cs4FJliFLt4mjiUyjxSLHHYRqOFTXv/AHpuuugFQSwMEFAACAAgA0Vt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0VtxVDqd53BLAAAAawAAABsAAAB1bml2ZXJzYWwvdW5pdmVyc2FsLnBuZy54bWyzsa/IzVEoSy0qzszPs1Uy1DNQsrfj5bIpKEoty0wtV6gAigEFIUBJoRLINUJwyzNTSjKAQgYWFgjBjNTM9IwSWyULQzO4oD7QTABQSwMEFAACAAgAqQh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pCF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KkI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qQh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pCF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pCF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qQhQVLx9NfdKAAAASQAAAB8AAAB2aWRlb2xlY3R1cmUvbG9jYWxfc2V0dGluZ3MueG1ss7GvyM1RKEstKs7Mz7NVMtQzUFJIzUvOT8nMS7dVCg1x07VQUiguScxLSczJz0u1VcrLV1Kwt+OyyclPTswJTi0pASos1rfjAgBQSwECAAAUAAIACACmCFBUMhu6IvkDAADgDgAAGAAAAAAAAAABAAAAAAAAAAAAbm9uZS9jb21tb25fbWVzc2FnZXMubG5nUEsBAgAAFAACAAgApghQVBUeYBujAAAAfwEAACkAAAAAAAAAAQAAAAAALwQAAG5vbmUvcGxheWJhY2tfYW5kX25hdmlnYXRpb25fc2V0dGluZ3MueG1sUEsBAgAAFAACAAgApghQVB9UimowAwAAxw4AACIAAAAAAAAAAQAAAAAAGQUAAG5vbmUvZmxhc2hfcHVibGlzaGluZ19zZXR0aW5ncy54bWxQSwECAAAUAAIACACmCFBUcVeUnRUBAADRAgAAHAAAAAAAAAABAAAAAACJCAAAbm9uZS9mbGFzaF9za2luX3NldHRpbmdzLnhtbFBLAQIAABQAAgAIAKYIUFTXm3CWKwMAAG8OAAAhAAAAAAAAAAEAAAAAANgJAABub25lL2h0bWxfcHVibGlzaGluZ19zZXR0aW5ncy54bWxQSwECAAAUAAIACACmCFBUjnP2+moAAADlAAAAHAAAAAAAAAABAAAAAABCDQAAbm9uZS9odG1sX3NraW5fc2V0dGluZ3MuanNvblBLAQIAABQAAgAIAKYIUFS8fTX3SgAAAEkAAAAXAAAAAAAAAAEAAAAAAOYNAABub25lL2xvY2FsX3NldHRpbmdzLnhtbFBLAQIAABQAAgAIAGp1Y1TuA81MSQMAAOMJAAAUAAAAAAAAAAEAAAAAAGUOAAB1bml2ZXJzYWwvcGxheWVyLnhtbFBLAQIAABQAAgAIANFbcVQGoq6pcgYAACYZAAAdAAAAAAAAAAEAAAAAAOARAAB1bml2ZXJzYWwvY29tbW9uX21lc3NhZ2VzLmxuZ1BLAQIAABQAAgAIANFbcVQVHmAbowAAAH8BAAAuAAAAAAAAAAEAAAAAAI0YAAB1bml2ZXJzYWwvcGxheWJhY2tfYW5kX25hdmlnYXRpb25fc2V0dGluZ3MueG1sUEsBAgAAFAACAAgA0VtxVJz/rQVSBAAA3BUAACcAAAAAAAAAAQAAAAAAfBkAAHVuaXZlcnNhbC9mbGFzaF9wdWJsaXNoaW5nX3NldHRpbmdzLnhtbFBLAQIAABQAAgAIANFbcVSNnu+/fwMAAOEMAAAhAAAAAAAAAAEAAAAAABMeAAB1bml2ZXJzYWwvZmxhc2hfc2tpbl9zZXR0aW5ncy54bWxQSwECAAAUAAIACADRW3FUV9GaZ0wEAABmFQAAJgAAAAAAAAABAAAAAADRIQAAdW5pdmVyc2FsL2h0bWxfcHVibGlzaGluZ19zZXR0aW5ncy54bWxQSwECAAAUAAIACADRW3FUDvLBv70BAACMBgAAIQAAAAAAAAABAAAAAABhJgAAdW5pdmVyc2FsL2h0bWxfc2tpbl9zZXR0aW5ncy5qc29uUEsBAgAAFAACAAgA0VtxVJQTsyJpAAAAbgAAABwAAAAAAAAAAQAAAAAAXSgAAHVuaXZlcnNhbC9sb2NhbF9zZXR0aW5ncy54bWxQSwECAAAUAAIACADRW3FU49I+v1ETAACGOQAAFwAAAAAAAAAAAAAAAAAAKQAAdW5pdmVyc2FsL3VuaXZlcnNhbC5wbmdQSwECAAAUAAIACADRW3FUOp3ncEsAAABrAAAAGwAAAAAAAAABAAAAAACGPAAAdW5pdmVyc2FsL3VuaXZlcnNhbC5wbmcueG1sUEsBAgAAFAACAAgAqQhQVPaxDkKjBQAApRUAACAAAAAAAAAAAQAAAAAACj0AAHZpZGVvbGVjdHVyZS9jb21tb25fbWVzc2FnZXMubG5nUEsBAgAAFAACAAgAqQhQVBUeYBujAAAAfwEAADEAAAAAAAAAAQAAAAAA60IAAHZpZGVvbGVjdHVyZS9wbGF5YmFja19hbmRfbmF2aWdhdGlvbl9zZXR0aW5ncy54bWxQSwECAAAUAAIACACpCFBUp4ruNgwFAADlGQAAKgAAAAAAAAABAAAAAADdQwAAdmlkZW9sZWN0dXJlL2ZsYXNoX3B1Ymxpc2hpbmdfc2V0dGluZ3MueG1sUEsBAgAAFAACAAgAqQhQVI92Vf5vAgAAhwgAACQAAAAAAAAAAQAAAAAAMUkAAHZpZGVvbGVjdHVyZS9mbGFzaF9za2luX3NldHRpbmdzLnhtbFBLAQIAABQAAgAIAKkIUFR8n4QKAgUAAF0ZAAApAAAAAAAAAAEAAAAAAOJLAAB2aWRlb2xlY3R1cmUvaHRtbF9wdWJsaXNoaW5nX3NldHRpbmdzLnhtbFBLAQIAABQAAgAIAKkIUFSTaEB+hwEAANkEAAAkAAAAAAAAAAEAAAAAACtRAAB2aWRlb2xlY3R1cmUvaHRtbF9za2luX3NldHRpbmdzLmpzb25QSwECAAAUAAIACACpCFBUvH0190oAAABJAAAAHwAAAAAAAAABAAAAAAD0UgAAdmlkZW9sZWN0dXJlL2xvY2FsX3NldHRpbmdzLnhtbFBLBQYAAAAAGAAYAGoHAAB7UwAAAAA="/>
  <p:tag name="ISPRING_ULTRA_SCORM_COURCE_TITLE" val="2.3.3 Data Capture and Validation - Android Capture app for data entry - Offline data entry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You may be in a situation where you may not have access to the internet while entering data. The Android Capture app allows you to enter data offline. In this video, we will look at offline data entry with the Android Capture app. We’ll start by turning the internet off on the phone, both WiFi and mobile internet, and then we will learn how to sync your entered data.\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3.3 Android Capture app for data entry - Offline data entry&quot;,&quot;onlineDestinationFolderId&quot;:&quot;31bb3ed2-5e6f-11ec-893e-46bb8752aca0&quot;,&quot;onlineDestinationUrl&quot;:&quot;dhis2-academy.ispring.com&quot;}}"/>
  <p:tag name="ISPRING_SCORM_RATE_QUIZZES" val="0"/>
  <p:tag name="ISPRING_PRESENTATION_TITLE" val="2.3.3 Data Capture and Validation - Android Capture app for data entry - Offline data entry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F7CC15E-7397-4485-8058-1AE838A586C3}"/>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GENSWF_ADVANCE_TIME" val="13.795"/>
  <p:tag name="TIMING" val="|1.999|3.441|1.527|2.996"/>
  <p:tag name="ISPRING_SLIDE_ID_2" val="{B9C69B1D-3650-4CF6-9EEE-D9A579C88B9F}"/>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187|13.746|6.11"/>
  <p:tag name="ISPRING_SLIDE_ID_2" val="{D1BE28F1-AC9B-43FA-B449-3C6E6B736D0C}"/>
  <p:tag name="GENSWF_ADVANCE_TIME" val="24.64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01BFC9E-BB83-49FF-A116-BF7D145814EB}:310"/>
  <p:tag name="TIMING" val="|1.771|2.703"/>
  <p:tag name="ISPRING_SLIDE_ID_2" val="{5970652D-72F1-46D9-8A0F-81CE1739E207}"/>
  <p:tag name="GENSWF_ADVANCE_TIME" val="10.78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GENSWF_ADVANCE_TIME" val="228.300"/>
  <p:tag name="ISPRING_SLIDE_ID_2" val="{09EDA59D-0A37-4295-B32A-A05AD363294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0.728|0.914|4.143|2.507|4.797|6.231|2.316|4.134"/>
  <p:tag name="ISPRING_SLIDE_ID_2" val="{AFA81D8A-EB6F-4DCF-9AF8-53226E248742}"/>
  <p:tag name="GENSWF_ADVANCE_TIME" val="31.920"/>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5977C86-0899-463B-8281-E14AB09BBD58}"/>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7942</TotalTime>
  <Words>969</Words>
  <Application>Microsoft Macintosh PowerPoint</Application>
  <PresentationFormat>Widescreen</PresentationFormat>
  <Paragraphs>61</Paragraphs>
  <Slides>7</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Lato</vt:lpstr>
      <vt:lpstr>Rubik</vt:lpstr>
      <vt:lpstr>Rubik Medium</vt:lpstr>
      <vt:lpstr>Wingdings</vt:lpstr>
      <vt:lpstr>DHIS2 Online Academy</vt:lpstr>
      <vt:lpstr>PowerPoint Presentation</vt:lpstr>
      <vt:lpstr>PowerPoint Presentation</vt:lpstr>
      <vt:lpstr>Offline data entry the Android Capture app…</vt:lpstr>
      <vt:lpstr>In this lesson, you will learn…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2.3.3 Data Capture and Validation - Android Capture app for data entry - Offline data entry [3 of 3]</dc:title>
  <dc:subject>elearning</dc:subject>
  <dc:creator>Alejandra Avila</dc:creator>
  <cp:lastModifiedBy>Simona Sekerova</cp:lastModifiedBy>
  <cp:revision>449</cp:revision>
  <dcterms:created xsi:type="dcterms:W3CDTF">2021-02-03T12:41:27Z</dcterms:created>
  <dcterms:modified xsi:type="dcterms:W3CDTF">2023-09-11T13:48:13Z</dcterms:modified>
</cp:coreProperties>
</file>